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13" r:id="rId2"/>
    <p:sldId id="515" r:id="rId3"/>
    <p:sldId id="516" r:id="rId4"/>
    <p:sldId id="517" r:id="rId5"/>
    <p:sldId id="541" r:id="rId6"/>
    <p:sldId id="529" r:id="rId7"/>
    <p:sldId id="530" r:id="rId8"/>
    <p:sldId id="542" r:id="rId9"/>
    <p:sldId id="531" r:id="rId10"/>
    <p:sldId id="523" r:id="rId11"/>
    <p:sldId id="533" r:id="rId12"/>
    <p:sldId id="534" r:id="rId13"/>
    <p:sldId id="536" r:id="rId14"/>
    <p:sldId id="538" r:id="rId15"/>
    <p:sldId id="537" r:id="rId16"/>
    <p:sldId id="539" r:id="rId17"/>
    <p:sldId id="540" r:id="rId18"/>
    <p:sldId id="527" r:id="rId1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96">
          <p15:clr>
            <a:srgbClr val="A4A3A4"/>
          </p15:clr>
        </p15:guide>
        <p15:guide id="4" orient="horz" pos="480">
          <p15:clr>
            <a:srgbClr val="A4A3A4"/>
          </p15:clr>
        </p15:guide>
        <p15:guide id="5" pos="2880">
          <p15:clr>
            <a:srgbClr val="A4A3A4"/>
          </p15:clr>
        </p15:guide>
        <p15:guide id="6" pos="5472">
          <p15:clr>
            <a:srgbClr val="A4A3A4"/>
          </p15:clr>
        </p15:guide>
        <p15:guide id="7" pos="192">
          <p15:clr>
            <a:srgbClr val="A4A3A4"/>
          </p15:clr>
        </p15:guide>
        <p15:guide id="8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192"/>
    <a:srgbClr val="009900"/>
    <a:srgbClr val="9999FF"/>
    <a:srgbClr val="FFCC66"/>
    <a:srgbClr val="FF9933"/>
    <a:srgbClr val="434343"/>
    <a:srgbClr val="4D4D4D"/>
    <a:srgbClr val="B2B2B2"/>
    <a:srgbClr val="E1212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0" autoAdjust="0"/>
    <p:restoredTop sz="94491" autoAdjust="0"/>
  </p:normalViewPr>
  <p:slideViewPr>
    <p:cSldViewPr>
      <p:cViewPr varScale="1">
        <p:scale>
          <a:sx n="73" d="100"/>
          <a:sy n="73" d="100"/>
        </p:scale>
        <p:origin x="1398" y="60"/>
      </p:cViewPr>
      <p:guideLst>
        <p:guide orient="horz" pos="4128"/>
        <p:guide orient="horz" pos="2160"/>
        <p:guide orient="horz" pos="96"/>
        <p:guide orient="horz" pos="480"/>
        <p:guide pos="2880"/>
        <p:guide pos="5472"/>
        <p:guide pos="19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F601E2-9EB6-4927-A2BF-2B63C0A84AF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69435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8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9B1B9-ACE3-4567-ACAB-BA9955F9E81E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89613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B1B9-ACE3-4567-ACAB-BA9955F9E81E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98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B1B9-ACE3-4567-ACAB-BA9955F9E81E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499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78" name="Rectangle 50"/>
          <p:cNvSpPr>
            <a:spLocks noChangeArrowheads="1"/>
          </p:cNvSpPr>
          <p:nvPr userDrawn="1"/>
        </p:nvSpPr>
        <p:spPr bwMode="auto">
          <a:xfrm flipH="1">
            <a:off x="8839200" y="762000"/>
            <a:ext cx="304800" cy="579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8179" name="Rectangle 51"/>
          <p:cNvSpPr>
            <a:spLocks noChangeArrowheads="1"/>
          </p:cNvSpPr>
          <p:nvPr userDrawn="1"/>
        </p:nvSpPr>
        <p:spPr bwMode="auto">
          <a:xfrm flipH="1">
            <a:off x="8839200" y="6553200"/>
            <a:ext cx="304800" cy="304800"/>
          </a:xfrm>
          <a:prstGeom prst="rect">
            <a:avLst/>
          </a:prstGeom>
          <a:solidFill>
            <a:srgbClr val="0E31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8177" name="Rectangle 4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02A6D1-E4E2-40F6-A340-7715FA09AC2F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924800" cy="915988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638425"/>
            <a:ext cx="7924800" cy="25431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48180" name="Rectangle 52"/>
          <p:cNvSpPr>
            <a:spLocks noChangeArrowheads="1"/>
          </p:cNvSpPr>
          <p:nvPr userDrawn="1"/>
        </p:nvSpPr>
        <p:spPr bwMode="auto">
          <a:xfrm>
            <a:off x="8839200" y="0"/>
            <a:ext cx="304800" cy="762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48185" name="Picture 57" descr="G:\GRUPPEN\PRESSE\Kommunikation\Design\Wappen ab 10.2004\Wa für Office - PNG\Wa-sw-7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52400"/>
            <a:ext cx="40005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A980BD-7B1D-4D17-A2AC-7B85324DAE10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9608492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6400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6400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FE6A4-8BE5-4B12-BC33-8F3586E83066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2847392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94967-C294-4B5E-9C48-A1863B99BDE0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8947603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5A64A1-283B-4E4B-89EE-B9FCB48C4E75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6742735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1148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41148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F45487-2BAD-4008-950B-175A2CD95F86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4380667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597A0-A396-4E32-BB32-48DEDBD6A8C2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8803619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A5DF3-922C-47B6-B423-55CDA297ED47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4007069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5BC9E6-C265-40B1-9E7E-5E1990A96673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67270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8110783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868893-88BC-4972-A0E2-816FACB35EF0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297352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ChangeArrowheads="1"/>
          </p:cNvSpPr>
          <p:nvPr/>
        </p:nvSpPr>
        <p:spPr bwMode="auto">
          <a:xfrm flipH="1">
            <a:off x="8839200" y="762000"/>
            <a:ext cx="304800" cy="579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 flipH="1">
            <a:off x="8839200" y="6553200"/>
            <a:ext cx="304800" cy="304800"/>
          </a:xfrm>
          <a:prstGeom prst="rect">
            <a:avLst/>
          </a:prstGeom>
          <a:solidFill>
            <a:srgbClr val="0E31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altLang="de-DE" dirty="0" smtClean="0"/>
              <a:t>1</a:t>
            </a:r>
            <a:endParaRPr lang="de-DE" altLang="de-DE" dirty="0"/>
          </a:p>
        </p:txBody>
      </p:sp>
      <p:pic>
        <p:nvPicPr>
          <p:cNvPr id="1070" name="Picture 46" descr="G:\GRUPPEN\PRESSE\Kommunikation\Design\Wappen ab 10.2004\Wa für Office - PNG\Wa-sw-7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52400"/>
            <a:ext cx="40005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 hier, um die Überschrift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62000"/>
            <a:ext cx="8382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 hier, um die Inhalte der Folie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8839200" y="0"/>
            <a:ext cx="304800" cy="762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553200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04040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55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r>
              <a:rPr lang="de-DE" altLang="de-DE" dirty="0" smtClean="0"/>
              <a:t>19.08.2004</a:t>
            </a:r>
            <a:endParaRPr lang="de-DE" altLang="de-DE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304800" y="6553200"/>
            <a:ext cx="108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de-DE" sz="1000" dirty="0">
                <a:solidFill>
                  <a:srgbClr val="404040"/>
                </a:solidFill>
              </a:rPr>
              <a:t>Stadt Leipzig  -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rgbClr val="404040"/>
        </a:buClr>
        <a:buSzPct val="120000"/>
        <a:buChar char="–"/>
        <a:defRPr>
          <a:solidFill>
            <a:srgbClr val="404040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rgbClr val="404040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0"/>
        </a:spcAft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51520" y="1524000"/>
            <a:ext cx="7924800" cy="1184920"/>
          </a:xfrm>
        </p:spPr>
        <p:txBody>
          <a:bodyPr/>
          <a:lstStyle/>
          <a:p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3600" b="1" dirty="0" smtClean="0"/>
              <a:t>Zweiter Bibliotheksbus für Leipzig?</a:t>
            </a: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2000" b="1" dirty="0"/>
              <a:t/>
            </a:r>
            <a:br>
              <a:rPr lang="de-DE" sz="2000" b="1" dirty="0"/>
            </a:br>
            <a:endParaRPr lang="de-DE" sz="3200" b="1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6336704" cy="2520280"/>
          </a:xfrm>
        </p:spPr>
        <p:txBody>
          <a:bodyPr/>
          <a:lstStyle/>
          <a:p>
            <a:r>
              <a:rPr lang="de-DE" sz="2000" dirty="0" smtClean="0"/>
              <a:t>Stefan Arnold </a:t>
            </a:r>
          </a:p>
          <a:p>
            <a:r>
              <a:rPr lang="de-DE" sz="2000" dirty="0" smtClean="0"/>
              <a:t>Leipziger Städtische Bibliotheken</a:t>
            </a:r>
          </a:p>
          <a:p>
            <a:endParaRPr lang="de-DE" sz="2000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Schulbibliothekarischer Beirat / 12. Sitzung am 09.05.2019</a:t>
            </a:r>
          </a:p>
        </p:txBody>
      </p:sp>
    </p:spTree>
    <p:extLst>
      <p:ext uri="{BB962C8B-B14F-4D97-AF65-F5344CB8AC3E}">
        <p14:creationId xmlns:p14="http://schemas.microsoft.com/office/powerpoint/2010/main" val="1107956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  <p:sp>
        <p:nvSpPr>
          <p:cNvPr id="9" name="Rechteck 8"/>
          <p:cNvSpPr/>
          <p:nvPr/>
        </p:nvSpPr>
        <p:spPr>
          <a:xfrm>
            <a:off x="1666323" y="2402298"/>
            <a:ext cx="5207093" cy="186690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Textfeld 9"/>
          <p:cNvSpPr txBox="1"/>
          <p:nvPr/>
        </p:nvSpPr>
        <p:spPr>
          <a:xfrm>
            <a:off x="1759406" y="2852936"/>
            <a:ext cx="5020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Schafft das nicht der große Bus?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77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6" y="836712"/>
            <a:ext cx="8316067" cy="5613907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6" y="366055"/>
            <a:ext cx="21769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Schafft das nicht der große Bus?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04248" y="908720"/>
            <a:ext cx="1573422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/>
          <p:cNvSpPr txBox="1"/>
          <p:nvPr/>
        </p:nvSpPr>
        <p:spPr>
          <a:xfrm>
            <a:off x="6804248" y="1027294"/>
            <a:ext cx="15734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1. Haltestellen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67544" y="3356992"/>
            <a:ext cx="2520280" cy="2542334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/>
          <p:cNvSpPr txBox="1"/>
          <p:nvPr/>
        </p:nvSpPr>
        <p:spPr>
          <a:xfrm>
            <a:off x="476564" y="3471232"/>
            <a:ext cx="258325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350" b="1" dirty="0" smtClean="0">
                <a:solidFill>
                  <a:schemeClr val="bg1"/>
                </a:solidFill>
              </a:rPr>
              <a:t>IST: </a:t>
            </a: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14 Haltestellen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A- und B-Woche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3 </a:t>
            </a:r>
            <a:r>
              <a:rPr lang="de-DE" sz="1350" b="1" dirty="0" err="1" smtClean="0">
                <a:solidFill>
                  <a:schemeClr val="bg1"/>
                </a:solidFill>
              </a:rPr>
              <a:t>FahrerInnen</a:t>
            </a:r>
            <a:endParaRPr lang="de-DE" sz="135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Flexibler Personaleinsatz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Halbjährlich geprüft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380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2" y="815217"/>
            <a:ext cx="8478403" cy="5737983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6" y="366055"/>
            <a:ext cx="21769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Schafft das nicht der große Bus?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12160" y="908720"/>
            <a:ext cx="236551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/>
          <p:cNvSpPr txBox="1"/>
          <p:nvPr/>
        </p:nvSpPr>
        <p:spPr>
          <a:xfrm>
            <a:off x="6084168" y="1027294"/>
            <a:ext cx="22935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2</a:t>
            </a:r>
            <a:r>
              <a:rPr lang="de-DE" sz="1350" b="1" dirty="0" smtClean="0">
                <a:solidFill>
                  <a:schemeClr val="bg1"/>
                </a:solidFill>
              </a:rPr>
              <a:t>. Bildungseinrichtungen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67544" y="3356992"/>
            <a:ext cx="2520280" cy="2542334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/>
          <p:cNvSpPr txBox="1"/>
          <p:nvPr/>
        </p:nvSpPr>
        <p:spPr>
          <a:xfrm>
            <a:off x="476564" y="3471232"/>
            <a:ext cx="258325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350" b="1" dirty="0" smtClean="0">
                <a:solidFill>
                  <a:schemeClr val="bg1"/>
                </a:solidFill>
              </a:rPr>
              <a:t>IST: </a:t>
            </a: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12 </a:t>
            </a:r>
            <a:r>
              <a:rPr lang="de-DE" sz="1350" b="1" dirty="0" err="1" smtClean="0">
                <a:solidFill>
                  <a:schemeClr val="bg1"/>
                </a:solidFill>
              </a:rPr>
              <a:t>KiTas</a:t>
            </a:r>
            <a:r>
              <a:rPr lang="de-DE" sz="1350" b="1" dirty="0" smtClean="0">
                <a:solidFill>
                  <a:schemeClr val="bg1"/>
                </a:solidFill>
              </a:rPr>
              <a:t> &amp; Schulen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A- und B-Woche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>
                <a:solidFill>
                  <a:schemeClr val="bg1"/>
                </a:solidFill>
              </a:rPr>
              <a:t>n</a:t>
            </a:r>
            <a:r>
              <a:rPr lang="de-DE" sz="1350" b="1" dirty="0" smtClean="0">
                <a:solidFill>
                  <a:schemeClr val="bg1"/>
                </a:solidFill>
              </a:rPr>
              <a:t>ur vormittags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StVO-Probleme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>
                <a:solidFill>
                  <a:schemeClr val="bg1"/>
                </a:solidFill>
              </a:rPr>
              <a:t>k</a:t>
            </a:r>
            <a:r>
              <a:rPr lang="de-DE" sz="1350" b="1" dirty="0" smtClean="0">
                <a:solidFill>
                  <a:schemeClr val="bg1"/>
                </a:solidFill>
              </a:rPr>
              <a:t>ein Fachpersonal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 smtClean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652120" y="5133154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Textfeld 15"/>
          <p:cNvSpPr txBox="1"/>
          <p:nvPr/>
        </p:nvSpPr>
        <p:spPr>
          <a:xfrm>
            <a:off x="5797932" y="5242615"/>
            <a:ext cx="21769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Nein, mehr schafft</a:t>
            </a:r>
          </a:p>
          <a:p>
            <a:pPr algn="ctr"/>
            <a:r>
              <a:rPr lang="de-DE" sz="1350" b="1" dirty="0">
                <a:solidFill>
                  <a:schemeClr val="bg1"/>
                </a:solidFill>
              </a:rPr>
              <a:t>d</a:t>
            </a:r>
            <a:r>
              <a:rPr lang="de-DE" sz="1350" b="1" dirty="0" smtClean="0">
                <a:solidFill>
                  <a:schemeClr val="bg1"/>
                </a:solidFill>
              </a:rPr>
              <a:t>er große Bus nicht!</a:t>
            </a:r>
            <a:endParaRPr lang="de-DE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476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  <p:sp>
        <p:nvSpPr>
          <p:cNvPr id="9" name="Rechteck 8"/>
          <p:cNvSpPr/>
          <p:nvPr/>
        </p:nvSpPr>
        <p:spPr>
          <a:xfrm>
            <a:off x="1666323" y="2402298"/>
            <a:ext cx="5207093" cy="186690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Textfeld 9"/>
          <p:cNvSpPr txBox="1"/>
          <p:nvPr/>
        </p:nvSpPr>
        <p:spPr>
          <a:xfrm>
            <a:off x="2445079" y="2852936"/>
            <a:ext cx="3649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Welche Bedarfe gibt es 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überhaupt?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6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5" y="440929"/>
            <a:ext cx="21769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Welche Bedarfe gibt es überhaupt?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12160" y="908720"/>
            <a:ext cx="236551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/>
          <p:cNvSpPr txBox="1"/>
          <p:nvPr/>
        </p:nvSpPr>
        <p:spPr>
          <a:xfrm>
            <a:off x="6084168" y="1027294"/>
            <a:ext cx="22935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1</a:t>
            </a:r>
            <a:r>
              <a:rPr lang="de-DE" sz="1350" b="1" dirty="0" smtClean="0">
                <a:solidFill>
                  <a:schemeClr val="bg1"/>
                </a:solidFill>
              </a:rPr>
              <a:t>. Trends in Leipzig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1988840"/>
            <a:ext cx="271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wachsende Stadt!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491292" y="2537831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Verdichtung und Erschließung von Randlagen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0993" y="3086823"/>
            <a:ext cx="328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Mehr </a:t>
            </a:r>
            <a:r>
              <a:rPr lang="de-DE" dirty="0" err="1" smtClean="0"/>
              <a:t>KiTas</a:t>
            </a:r>
            <a:r>
              <a:rPr lang="de-DE" dirty="0" smtClean="0"/>
              <a:t>, mehr Schulen!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275856" y="3490667"/>
            <a:ext cx="328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Mehr Ganztagsangebote!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43512" y="4038922"/>
            <a:ext cx="559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Höhere Erwerbsquote – andere Öffnungszeiten!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776299" y="4582988"/>
            <a:ext cx="559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ÖPNV-Anbindung nicht immer optimal!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570605" y="5125878"/>
            <a:ext cx="559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Zahl der STB wird mittelfristig nicht ansteigen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499112" y="560110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843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5" y="440929"/>
            <a:ext cx="21769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Welche Bedarfe gibt es überhaupt?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12160" y="908720"/>
            <a:ext cx="236551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/>
          <p:cNvSpPr txBox="1"/>
          <p:nvPr/>
        </p:nvSpPr>
        <p:spPr>
          <a:xfrm>
            <a:off x="6084168" y="1027294"/>
            <a:ext cx="22935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2</a:t>
            </a:r>
            <a:r>
              <a:rPr lang="de-DE" sz="1350" b="1" dirty="0" smtClean="0">
                <a:solidFill>
                  <a:schemeClr val="bg1"/>
                </a:solidFill>
              </a:rPr>
              <a:t>. Abfrage SBAL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5725" y="2029170"/>
            <a:ext cx="566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einige </a:t>
            </a:r>
            <a:r>
              <a:rPr lang="de-DE" dirty="0" err="1" smtClean="0"/>
              <a:t>KiTas</a:t>
            </a:r>
            <a:r>
              <a:rPr lang="de-DE" dirty="0" smtClean="0"/>
              <a:t> ist Weg zur Bibliothek zu weit!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435374" y="3028890"/>
            <a:ext cx="489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Einige Schulen ohne Schulbibliotheken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964628" y="3717032"/>
            <a:ext cx="489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Mehr Kooperation mit STB erwünscht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969810" y="4258091"/>
            <a:ext cx="6768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KiTas</a:t>
            </a:r>
            <a:r>
              <a:rPr lang="de-DE" dirty="0" smtClean="0"/>
              <a:t> freier Träger vermutlich mit viel größerem Bedarf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1238856" y="479915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ist mit freien Schulen?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4140136" y="519926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ist mit den Horten?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3419872" y="2540376"/>
            <a:ext cx="489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Einige STB sind gar nicht erreichbar!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2555441" y="573545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855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5" y="440929"/>
            <a:ext cx="21769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Welche Bedarfe gibt es überhaupt?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12160" y="908720"/>
            <a:ext cx="236551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/>
          <p:cNvSpPr txBox="1"/>
          <p:nvPr/>
        </p:nvSpPr>
        <p:spPr>
          <a:xfrm>
            <a:off x="6048164" y="1027294"/>
            <a:ext cx="22935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Fazit &amp; Lösungsansatz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47664" y="2141230"/>
            <a:ext cx="621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&gt; Es gibt Bedarfe, die nicht gedeckt werden können!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547663" y="3222496"/>
            <a:ext cx="567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&gt; Wir müssen gemeinsame Lösungen suchen!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1547664" y="2682289"/>
            <a:ext cx="6577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&gt; Es gibt Probleme, die unsere „Bordmittel“ nicht lösen!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529368" y="4062022"/>
            <a:ext cx="566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&gt; Ein Ausbau mobiler Dienste ist ein Weg!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529367" y="5143288"/>
            <a:ext cx="6066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&gt; Ein zweiter Bibliotheksbus ist eine echte Chance!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529368" y="4603081"/>
            <a:ext cx="489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&gt; Wir müssen uns strukturell ergänzen!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398492" y="2096831"/>
            <a:ext cx="1125203" cy="1515324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Textfeld 18"/>
          <p:cNvSpPr txBox="1"/>
          <p:nvPr/>
        </p:nvSpPr>
        <p:spPr>
          <a:xfrm>
            <a:off x="523715" y="2756783"/>
            <a:ext cx="8747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Fazit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22460" y="4032743"/>
            <a:ext cx="1125203" cy="1515324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Textfeld 20"/>
          <p:cNvSpPr txBox="1"/>
          <p:nvPr/>
        </p:nvSpPr>
        <p:spPr>
          <a:xfrm>
            <a:off x="408796" y="4576820"/>
            <a:ext cx="11896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err="1" smtClean="0">
                <a:solidFill>
                  <a:schemeClr val="bg1"/>
                </a:solidFill>
              </a:rPr>
              <a:t>Lösungsan</a:t>
            </a:r>
            <a:r>
              <a:rPr lang="de-DE" sz="1350" b="1" dirty="0" smtClean="0">
                <a:solidFill>
                  <a:schemeClr val="bg1"/>
                </a:solidFill>
              </a:rPr>
              <a:t>-satz</a:t>
            </a:r>
            <a:endParaRPr lang="de-DE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566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22" grpId="0"/>
      <p:bldP spid="28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5" y="440929"/>
            <a:ext cx="21769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Wie soll es weitergehen?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12160" y="908720"/>
            <a:ext cx="236551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/>
          <p:cNvSpPr txBox="1"/>
          <p:nvPr/>
        </p:nvSpPr>
        <p:spPr>
          <a:xfrm>
            <a:off x="6048164" y="1027294"/>
            <a:ext cx="22935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Nächste Schritte</a:t>
            </a:r>
            <a:endParaRPr lang="de-DE" sz="135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93048" y="2326098"/>
            <a:ext cx="5628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Schulbibliothekarischer Beirat am 09.05.2019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993048" y="2951846"/>
            <a:ext cx="5930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2. Entwicklung eines Vorlageentwurfs bis Juli 2019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980496" y="3577594"/>
            <a:ext cx="5470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 Anpassungen des Entwurfs bis August 2019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980496" y="4203342"/>
            <a:ext cx="6155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4. Schulbibliothekarischer Beirat im September 2019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962224" y="4829090"/>
            <a:ext cx="7426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5. Fertigstellung und Einreichen der Vorlage im IV. Quartal 2019</a:t>
            </a:r>
          </a:p>
        </p:txBody>
      </p:sp>
    </p:spTree>
    <p:extLst>
      <p:ext uri="{BB962C8B-B14F-4D97-AF65-F5344CB8AC3E}">
        <p14:creationId xmlns:p14="http://schemas.microsoft.com/office/powerpoint/2010/main" val="11304724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8" grpId="0"/>
      <p:bldP spid="19" grpId="0"/>
      <p:bldP spid="20" grpId="0"/>
      <p:bldP spid="21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152665" y="2299712"/>
            <a:ext cx="20608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Wie soll es weitergehen? -</a:t>
            </a:r>
          </a:p>
          <a:p>
            <a:pPr algn="ctr"/>
            <a:r>
              <a:rPr lang="de-DE" sz="1350" b="1" dirty="0">
                <a:solidFill>
                  <a:schemeClr val="bg1"/>
                </a:solidFill>
              </a:rPr>
              <a:t>Nächste Schritte</a:t>
            </a:r>
            <a:endParaRPr lang="de-DE" sz="1350" dirty="0">
              <a:solidFill>
                <a:schemeClr val="bg1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  <p:sp>
        <p:nvSpPr>
          <p:cNvPr id="12" name="Rechteck 11"/>
          <p:cNvSpPr/>
          <p:nvPr/>
        </p:nvSpPr>
        <p:spPr>
          <a:xfrm>
            <a:off x="1666323" y="2402298"/>
            <a:ext cx="5207093" cy="186690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Textfeld 12"/>
          <p:cNvSpPr txBox="1"/>
          <p:nvPr/>
        </p:nvSpPr>
        <p:spPr>
          <a:xfrm>
            <a:off x="2617116" y="2852936"/>
            <a:ext cx="330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Vielen Dank für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Ihre Aufmerksamkeit!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755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412776"/>
            <a:ext cx="8382000" cy="4348011"/>
          </a:xfrm>
          <a:noFill/>
        </p:spPr>
        <p:txBody>
          <a:bodyPr/>
          <a:lstStyle/>
          <a:p>
            <a:endParaRPr lang="de-DE" sz="1200" dirty="0" smtClean="0">
              <a:sym typeface="Wingdings" panose="05000000000000000000" pitchFamily="2" charset="2"/>
            </a:endParaRPr>
          </a:p>
          <a:p>
            <a:r>
              <a:rPr lang="de-DE" sz="2400" dirty="0" smtClean="0"/>
              <a:t>Zweiter Bus – Was muss ich mir darunter vorstellen?</a:t>
            </a:r>
          </a:p>
          <a:p>
            <a:endParaRPr lang="de-DE" sz="2400" dirty="0" smtClean="0"/>
          </a:p>
          <a:p>
            <a:r>
              <a:rPr lang="de-DE" sz="2400" dirty="0" smtClean="0"/>
              <a:t>Zweiter </a:t>
            </a:r>
            <a:r>
              <a:rPr lang="de-DE" sz="2400" dirty="0"/>
              <a:t>Bus – </a:t>
            </a:r>
            <a:r>
              <a:rPr lang="de-DE" sz="2400" dirty="0" smtClean="0"/>
              <a:t>Schafft das nicht der große Bus?</a:t>
            </a:r>
          </a:p>
          <a:p>
            <a:endParaRPr lang="de-DE" sz="2400" dirty="0" smtClean="0"/>
          </a:p>
          <a:p>
            <a:r>
              <a:rPr lang="de-DE" sz="2400" dirty="0" smtClean="0"/>
              <a:t>Welche Bedarfe gibt es überhaupt? </a:t>
            </a:r>
          </a:p>
          <a:p>
            <a:endParaRPr lang="de-DE" sz="2400" dirty="0"/>
          </a:p>
          <a:p>
            <a:r>
              <a:rPr lang="de-DE" sz="2400" dirty="0" smtClean="0"/>
              <a:t>Wie soll es weitergehen?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77181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66323" y="2402298"/>
            <a:ext cx="5207093" cy="186690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Textfeld 4"/>
          <p:cNvSpPr txBox="1"/>
          <p:nvPr/>
        </p:nvSpPr>
        <p:spPr>
          <a:xfrm>
            <a:off x="2165863" y="2735583"/>
            <a:ext cx="4208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Was muss ich mir darunter </a:t>
            </a:r>
            <a:endParaRPr lang="de-DE" sz="2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vorstellen</a:t>
            </a:r>
            <a:r>
              <a:rPr lang="de-DE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5943600" cy="304800"/>
          </a:xfrm>
        </p:spPr>
        <p:txBody>
          <a:bodyPr/>
          <a:lstStyle/>
          <a:p>
            <a:r>
              <a:rPr lang="de-DE" altLang="de-DE" dirty="0" smtClean="0"/>
              <a:t>Schulbibliothekarischer Beirat / 12. Sitzung am 09.05.2019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37913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b="2939"/>
          <a:stretch/>
        </p:blipFill>
        <p:spPr>
          <a:xfrm>
            <a:off x="429724" y="814305"/>
            <a:ext cx="8016494" cy="565904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6" y="366055"/>
            <a:ext cx="21769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1350" b="1" dirty="0">
                <a:solidFill>
                  <a:schemeClr val="bg1"/>
                </a:solidFill>
              </a:rPr>
              <a:t>Was muss ich mir darunter vorstellen?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908720"/>
            <a:ext cx="128539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feld 7"/>
          <p:cNvSpPr txBox="1"/>
          <p:nvPr/>
        </p:nvSpPr>
        <p:spPr>
          <a:xfrm>
            <a:off x="7238092" y="1038834"/>
            <a:ext cx="977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1.Optik</a:t>
            </a:r>
            <a:endParaRPr lang="de-DE" sz="1350" b="1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2" y="2996952"/>
            <a:ext cx="2793155" cy="209740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37" y="1460373"/>
            <a:ext cx="2978086" cy="22335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35" y="4476418"/>
            <a:ext cx="2772624" cy="17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03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b="2939"/>
          <a:stretch/>
        </p:blipFill>
        <p:spPr>
          <a:xfrm>
            <a:off x="429724" y="814305"/>
            <a:ext cx="8016494" cy="565904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6" y="366055"/>
            <a:ext cx="21769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1350" b="1" dirty="0">
                <a:solidFill>
                  <a:schemeClr val="bg1"/>
                </a:solidFill>
              </a:rPr>
              <a:t>Was muss ich mir darunter vorstellen?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908720"/>
            <a:ext cx="128539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feld 7"/>
          <p:cNvSpPr txBox="1"/>
          <p:nvPr/>
        </p:nvSpPr>
        <p:spPr>
          <a:xfrm>
            <a:off x="7238092" y="1038834"/>
            <a:ext cx="977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1.Optik</a:t>
            </a:r>
            <a:endParaRPr lang="de-DE" sz="1350" b="1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2" y="2996952"/>
            <a:ext cx="2793155" cy="209740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37" y="1460373"/>
            <a:ext cx="2978086" cy="22335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35" y="4476418"/>
            <a:ext cx="2772624" cy="17502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22" y="2043376"/>
            <a:ext cx="4844041" cy="2712663"/>
          </a:xfrm>
          <a:prstGeom prst="rect">
            <a:avLst/>
          </a:prstGeom>
          <a:solidFill>
            <a:schemeClr val="accent1">
              <a:alpha val="96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4964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733" r="-533" b="17600"/>
          <a:stretch/>
        </p:blipFill>
        <p:spPr>
          <a:xfrm>
            <a:off x="3366418" y="3957328"/>
            <a:ext cx="5488286" cy="2900672"/>
          </a:xfrm>
          <a:prstGeom prst="rect">
            <a:avLst/>
          </a:prstGeom>
          <a:effectLst/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" y="3501008"/>
            <a:ext cx="4545960" cy="3356992"/>
          </a:xfrm>
          <a:prstGeom prst="rect">
            <a:avLst/>
          </a:prstGeom>
          <a:effectLst/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7" t="34874" r="22331" b="8819"/>
          <a:stretch/>
        </p:blipFill>
        <p:spPr>
          <a:xfrm>
            <a:off x="3779912" y="1338915"/>
            <a:ext cx="5040560" cy="2637877"/>
          </a:xfrm>
          <a:prstGeom prst="rect">
            <a:avLst/>
          </a:prstGeom>
          <a:effectLst/>
        </p:spPr>
      </p:pic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6" y="366055"/>
            <a:ext cx="21769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1350" b="1" dirty="0">
                <a:solidFill>
                  <a:schemeClr val="bg1"/>
                </a:solidFill>
              </a:rPr>
              <a:t>Was muss ich mir darunter vorstellen?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908720"/>
            <a:ext cx="128539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feld 7"/>
          <p:cNvSpPr txBox="1"/>
          <p:nvPr/>
        </p:nvSpPr>
        <p:spPr>
          <a:xfrm>
            <a:off x="7238092" y="1038834"/>
            <a:ext cx="977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1.Optik</a:t>
            </a:r>
            <a:endParaRPr lang="de-DE" sz="1350" b="1" dirty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r="547" b="26267"/>
          <a:stretch/>
        </p:blipFill>
        <p:spPr>
          <a:xfrm>
            <a:off x="24016" y="1319449"/>
            <a:ext cx="4545963" cy="2637879"/>
          </a:xfrm>
          <a:prstGeom prst="rect">
            <a:avLst/>
          </a:prstGeom>
          <a:effectLst/>
        </p:spPr>
      </p:pic>
      <p:sp>
        <p:nvSpPr>
          <p:cNvPr id="3" name="Textfeld 2"/>
          <p:cNvSpPr txBox="1"/>
          <p:nvPr/>
        </p:nvSpPr>
        <p:spPr>
          <a:xfrm>
            <a:off x="24013" y="352864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Düsseldorf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1196" y="6411322"/>
            <a:ext cx="165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Berlin-Mitte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09949" y="3501008"/>
            <a:ext cx="201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Berlin-Köpenick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826455" y="4433112"/>
            <a:ext cx="92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Borna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269038" y="2699881"/>
            <a:ext cx="2468592" cy="2316318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Textfeld 21"/>
          <p:cNvSpPr txBox="1"/>
          <p:nvPr/>
        </p:nvSpPr>
        <p:spPr>
          <a:xfrm>
            <a:off x="3414851" y="2717008"/>
            <a:ext cx="2176967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3,5 t bis 7,5 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Führerschein Kl. 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Alternativer Antrieb?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Nutzung Schulhöfe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200 – 250 T€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08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/>
      <p:bldP spid="18" grpId="0"/>
      <p:bldP spid="19" grpId="0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6" y="366055"/>
            <a:ext cx="21769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1350" b="1" dirty="0">
                <a:solidFill>
                  <a:schemeClr val="bg1"/>
                </a:solidFill>
              </a:rPr>
              <a:t>Was muss ich mir darunter vorstellen?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908720"/>
            <a:ext cx="128539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feld 7"/>
          <p:cNvSpPr txBox="1"/>
          <p:nvPr/>
        </p:nvSpPr>
        <p:spPr>
          <a:xfrm>
            <a:off x="7092280" y="1038834"/>
            <a:ext cx="12853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2. Services</a:t>
            </a:r>
            <a:endParaRPr lang="de-DE" sz="1350" b="1" dirty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3902"/>
            <a:ext cx="2014086" cy="201408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6" y="1483902"/>
            <a:ext cx="4155460" cy="276386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85" y="3959720"/>
            <a:ext cx="3308985" cy="220599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5" y="4509120"/>
            <a:ext cx="3998666" cy="19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18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6" y="366055"/>
            <a:ext cx="21769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1350" b="1" dirty="0">
                <a:solidFill>
                  <a:schemeClr val="bg1"/>
                </a:solidFill>
              </a:rPr>
              <a:t>Was muss ich mir darunter vorstellen?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908720"/>
            <a:ext cx="128539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feld 7"/>
          <p:cNvSpPr txBox="1"/>
          <p:nvPr/>
        </p:nvSpPr>
        <p:spPr>
          <a:xfrm>
            <a:off x="7092280" y="1038834"/>
            <a:ext cx="12853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2. Services</a:t>
            </a:r>
            <a:endParaRPr lang="de-DE" sz="1350" b="1" dirty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3902"/>
            <a:ext cx="2014086" cy="201408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6" y="1483902"/>
            <a:ext cx="4155460" cy="276386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85" y="3959720"/>
            <a:ext cx="3308985" cy="220599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5" y="4509120"/>
            <a:ext cx="3998666" cy="196642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22" y="2043376"/>
            <a:ext cx="4844041" cy="2712663"/>
          </a:xfrm>
          <a:prstGeom prst="rect">
            <a:avLst/>
          </a:prstGeom>
          <a:solidFill>
            <a:schemeClr val="accent1">
              <a:alpha val="96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321377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05" y="1445950"/>
            <a:ext cx="4345667" cy="24876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" y="1445950"/>
            <a:ext cx="4449669" cy="248766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98053" y="348927"/>
            <a:ext cx="2468592" cy="726755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343866" y="366055"/>
            <a:ext cx="21769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chemeClr val="bg1"/>
                </a:solidFill>
              </a:rPr>
              <a:t>Zweiter Bus - </a:t>
            </a:r>
          </a:p>
          <a:p>
            <a:pPr algn="ctr"/>
            <a:r>
              <a:rPr lang="de-DE" sz="1350" b="1" dirty="0">
                <a:solidFill>
                  <a:schemeClr val="bg1"/>
                </a:solidFill>
              </a:rPr>
              <a:t>Was muss ich mir darunter vorstellen?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908720"/>
            <a:ext cx="1285390" cy="537230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feld 7"/>
          <p:cNvSpPr txBox="1"/>
          <p:nvPr/>
        </p:nvSpPr>
        <p:spPr>
          <a:xfrm>
            <a:off x="7092280" y="1038834"/>
            <a:ext cx="12853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 smtClean="0">
                <a:solidFill>
                  <a:schemeClr val="bg1"/>
                </a:solidFill>
              </a:rPr>
              <a:t>2. Services</a:t>
            </a:r>
            <a:endParaRPr lang="de-DE" sz="1350" b="1" dirty="0">
              <a:solidFill>
                <a:schemeClr val="bg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44" y="3933617"/>
            <a:ext cx="4578628" cy="291293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23335" r="23096" b="35066"/>
          <a:stretch/>
        </p:blipFill>
        <p:spPr>
          <a:xfrm>
            <a:off x="25136" y="3931273"/>
            <a:ext cx="2460294" cy="291527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15531" r="16948" b="33283"/>
          <a:stretch/>
        </p:blipFill>
        <p:spPr>
          <a:xfrm>
            <a:off x="1664989" y="3931274"/>
            <a:ext cx="2809816" cy="291527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8" y="3129756"/>
            <a:ext cx="2098984" cy="139606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93" y="3184733"/>
            <a:ext cx="2615276" cy="1286114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3199822" y="2420888"/>
            <a:ext cx="2468592" cy="2542334"/>
          </a:xfrm>
          <a:prstGeom prst="rect">
            <a:avLst/>
          </a:prstGeom>
          <a:solidFill>
            <a:srgbClr val="1D1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Textfeld 23"/>
          <p:cNvSpPr txBox="1"/>
          <p:nvPr/>
        </p:nvSpPr>
        <p:spPr>
          <a:xfrm>
            <a:off x="3208842" y="2535128"/>
            <a:ext cx="2460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Medientechnik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Veranstaltungstechnik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Programmarbeit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Projekte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Erlebnis Bibliothek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350" b="1" dirty="0" smtClean="0">
                <a:solidFill>
                  <a:schemeClr val="bg1"/>
                </a:solidFill>
              </a:rPr>
              <a:t>Ja, auch Medien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35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55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Präsentationsvorlage Stadt Leipzig">
  <a:themeElements>
    <a:clrScheme name="">
      <a:dk1>
        <a:srgbClr val="1C1C1C"/>
      </a:dk1>
      <a:lt1>
        <a:srgbClr val="FFFFFF"/>
      </a:lt1>
      <a:dk2>
        <a:srgbClr val="0E3192"/>
      </a:dk2>
      <a:lt2>
        <a:srgbClr val="C0C0C0"/>
      </a:lt2>
      <a:accent1>
        <a:srgbClr val="7F7F7F"/>
      </a:accent1>
      <a:accent2>
        <a:srgbClr val="FFCC00"/>
      </a:accent2>
      <a:accent3>
        <a:srgbClr val="FFFFFF"/>
      </a:accent3>
      <a:accent4>
        <a:srgbClr val="161616"/>
      </a:accent4>
      <a:accent5>
        <a:srgbClr val="C0C0C0"/>
      </a:accent5>
      <a:accent6>
        <a:srgbClr val="E7B900"/>
      </a:accent6>
      <a:hlink>
        <a:srgbClr val="0E3192"/>
      </a:hlink>
      <a:folHlink>
        <a:srgbClr val="FF00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Stadt Leipzig</Template>
  <TotalTime>0</TotalTime>
  <Words>562</Words>
  <Application>Microsoft Office PowerPoint</Application>
  <PresentationFormat>Bildschirmpräsentation (4:3)</PresentationFormat>
  <Paragraphs>148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Präsentationsvorlage Stadt Leipzig</vt:lpstr>
      <vt:lpstr> Zweiter Bibliotheksbus für Leipzig?   </vt:lpstr>
      <vt:lpstr>Inhalt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Lecos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Vorschlag zur strategischen Steuerung</dc:title>
  <dc:creator>Patrick Langer</dc:creator>
  <cp:lastModifiedBy>Michaela Benter</cp:lastModifiedBy>
  <cp:revision>603</cp:revision>
  <cp:lastPrinted>2015-01-15T13:45:47Z</cp:lastPrinted>
  <dcterms:created xsi:type="dcterms:W3CDTF">2014-04-16T08:32:50Z</dcterms:created>
  <dcterms:modified xsi:type="dcterms:W3CDTF">2019-05-22T12:13:55Z</dcterms:modified>
</cp:coreProperties>
</file>